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7" r:id="rId3"/>
    <p:sldId id="262" r:id="rId4"/>
    <p:sldId id="257" r:id="rId5"/>
    <p:sldId id="259" r:id="rId6"/>
    <p:sldId id="264" r:id="rId7"/>
    <p:sldId id="268" r:id="rId8"/>
    <p:sldId id="261" r:id="rId9"/>
    <p:sldId id="265" r:id="rId10"/>
    <p:sldId id="266" r:id="rId11"/>
    <p:sldId id="269" r:id="rId12"/>
    <p:sldId id="271" r:id="rId13"/>
    <p:sldId id="272" r:id="rId14"/>
    <p:sldId id="273" r:id="rId15"/>
    <p:sldId id="274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>
      <p:cViewPr>
        <p:scale>
          <a:sx n="75" d="100"/>
          <a:sy n="75" d="100"/>
        </p:scale>
        <p:origin x="-1200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7B37-48BD-4A17-B129-23AD5602F54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E65-D41E-4DC1-9EB3-5E1302632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7B37-48BD-4A17-B129-23AD5602F54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E65-D41E-4DC1-9EB3-5E1302632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7B37-48BD-4A17-B129-23AD5602F54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E65-D41E-4DC1-9EB3-5E1302632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7B37-48BD-4A17-B129-23AD5602F54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E65-D41E-4DC1-9EB3-5E1302632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7B37-48BD-4A17-B129-23AD5602F54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E65-D41E-4DC1-9EB3-5E1302632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7B37-48BD-4A17-B129-23AD5602F54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E65-D41E-4DC1-9EB3-5E1302632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7B37-48BD-4A17-B129-23AD5602F54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E65-D41E-4DC1-9EB3-5E1302632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7B37-48BD-4A17-B129-23AD5602F54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E65-D41E-4DC1-9EB3-5E1302632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7B37-48BD-4A17-B129-23AD5602F54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E65-D41E-4DC1-9EB3-5E1302632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7B37-48BD-4A17-B129-23AD5602F54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1E65-D41E-4DC1-9EB3-5E1302632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7B37-48BD-4A17-B129-23AD5602F54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7B1E65-D41E-4DC1-9EB3-5E13026329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257B37-48BD-4A17-B129-23AD5602F54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7B1E65-D41E-4DC1-9EB3-5E13026329C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Reviving the </a:t>
            </a:r>
            <a:br>
              <a:rPr lang="en-US" dirty="0" smtClean="0"/>
            </a:br>
            <a:r>
              <a:rPr lang="en-US" dirty="0" smtClean="0"/>
              <a:t>Zombie Reader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active reading to engage readers</a:t>
            </a:r>
          </a:p>
          <a:p>
            <a:r>
              <a:rPr lang="en-US" dirty="0" smtClean="0"/>
              <a:t>and build comprehension strategies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Explicit Instruction?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7010400" cy="3810000"/>
          </a:xfrm>
        </p:spPr>
        <p:txBody>
          <a:bodyPr>
            <a:normAutofit/>
          </a:bodyPr>
          <a:lstStyle/>
          <a:p>
            <a:pPr marL="274320" lvl="2" indent="-274320">
              <a:buClr>
                <a:schemeClr val="accent3"/>
              </a:buClr>
              <a:buSzPct val="95000"/>
            </a:pPr>
            <a:r>
              <a:rPr lang="en-US" sz="2800" dirty="0" smtClean="0"/>
              <a:t>In the book Explicit Instruction: Effective and Efficient Teaching by Anita Archer and Charles Hughes, explicit instruction is described as  systematic, direct, engaging, and success oriented—and has been shown to promote achievement for all students</a:t>
            </a:r>
          </a:p>
        </p:txBody>
      </p:sp>
      <p:pic>
        <p:nvPicPr>
          <p:cNvPr id="4" name="Picture 3" descr="explicit instruc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43966">
            <a:off x="6357283" y="3845525"/>
            <a:ext cx="2119514" cy="269465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neighbor has lost her dog and has asked me to help her make some posters to hang around town.</a:t>
            </a:r>
          </a:p>
          <a:p>
            <a:r>
              <a:rPr lang="en-US" dirty="0" smtClean="0"/>
              <a:t>Maybe you can help me make some posters before we leave today.</a:t>
            </a:r>
          </a:p>
          <a:p>
            <a:r>
              <a:rPr lang="en-US" dirty="0" smtClean="0"/>
              <a:t>I have a list of things my neighbor has told me about her dog.  However, there is too much information for me to list it all on a poster.  </a:t>
            </a:r>
          </a:p>
          <a:p>
            <a:r>
              <a:rPr lang="en-US" dirty="0" smtClean="0"/>
              <a:t>Let’s pull out what is most important before we make posters.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Information about Sonny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60960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4 years old</a:t>
            </a:r>
          </a:p>
          <a:p>
            <a:r>
              <a:rPr lang="en-US" dirty="0" smtClean="0"/>
              <a:t>Eats Purina One food</a:t>
            </a:r>
          </a:p>
          <a:p>
            <a:r>
              <a:rPr lang="en-US" dirty="0" smtClean="0"/>
              <a:t>Blue collar</a:t>
            </a:r>
          </a:p>
          <a:p>
            <a:r>
              <a:rPr lang="en-US" dirty="0" smtClean="0"/>
              <a:t>Favorite toy is a stuffed squirrel</a:t>
            </a:r>
          </a:p>
          <a:p>
            <a:r>
              <a:rPr lang="en-US" dirty="0" smtClean="0"/>
              <a:t>Likes kids</a:t>
            </a:r>
          </a:p>
          <a:p>
            <a:r>
              <a:rPr lang="en-US" dirty="0" smtClean="0"/>
              <a:t>Last seen at school playground</a:t>
            </a:r>
          </a:p>
          <a:p>
            <a:r>
              <a:rPr lang="en-US" dirty="0" smtClean="0"/>
              <a:t>Has a tag labeled Sonny</a:t>
            </a:r>
          </a:p>
          <a:p>
            <a:r>
              <a:rPr lang="en-US" dirty="0" smtClean="0"/>
              <a:t>Wags his tail a LOT!!</a:t>
            </a:r>
          </a:p>
          <a:p>
            <a:r>
              <a:rPr lang="en-US" dirty="0" smtClean="0"/>
              <a:t>Likes to cuddle</a:t>
            </a:r>
          </a:p>
          <a:p>
            <a:r>
              <a:rPr lang="en-US" dirty="0" smtClean="0"/>
              <a:t>Likes to hide in small places</a:t>
            </a:r>
          </a:p>
          <a:p>
            <a:r>
              <a:rPr lang="en-US" dirty="0" smtClean="0"/>
              <a:t>Know how to sit, stay, and lie down</a:t>
            </a:r>
          </a:p>
          <a:p>
            <a:r>
              <a:rPr lang="en-US" dirty="0" smtClean="0"/>
              <a:t>Has ridden in a plane 5 times</a:t>
            </a:r>
          </a:p>
          <a:p>
            <a:r>
              <a:rPr lang="en-US" dirty="0" smtClean="0"/>
              <a:t>Smallest puppy in the litter</a:t>
            </a:r>
          </a:p>
          <a:p>
            <a:endParaRPr lang="en-US" dirty="0"/>
          </a:p>
        </p:txBody>
      </p:sp>
      <p:pic>
        <p:nvPicPr>
          <p:cNvPr id="1030" name="Picture 6" descr="C:\Users\Cindy\AppData\Local\Microsoft\Windows\Temporary Internet Files\Content.IE5\RODNYLEB\MP900422257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981200"/>
            <a:ext cx="2362200" cy="3276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Lost Dog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 collar</a:t>
            </a:r>
          </a:p>
          <a:p>
            <a:r>
              <a:rPr lang="en-US" dirty="0" smtClean="0"/>
              <a:t>Has a tag labeled Sonny</a:t>
            </a:r>
          </a:p>
          <a:p>
            <a:r>
              <a:rPr lang="en-US" dirty="0" smtClean="0"/>
              <a:t>Last seen at school playground</a:t>
            </a:r>
          </a:p>
          <a:p>
            <a:r>
              <a:rPr lang="en-US" dirty="0" smtClean="0"/>
              <a:t>Likes to hide in small places</a:t>
            </a:r>
          </a:p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REWARD</a:t>
            </a:r>
          </a:p>
          <a:p>
            <a:pPr algn="ctr">
              <a:buNone/>
            </a:pPr>
            <a:r>
              <a:rPr lang="en-US" dirty="0" smtClean="0"/>
              <a:t>Please call 940-686-0000</a:t>
            </a:r>
            <a:endParaRPr lang="en-US" dirty="0"/>
          </a:p>
        </p:txBody>
      </p:sp>
      <p:pic>
        <p:nvPicPr>
          <p:cNvPr id="2050" name="Picture 2" descr="C:\Users\Cindy\AppData\Local\Microsoft\Windows\Temporary Internet Files\Content.IE5\RODNYLEB\MP90042225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066800"/>
            <a:ext cx="2592065" cy="38862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90600" y="58674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Anchor Lesson from Texas Literacy Institute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take a moment to fill out the evaluation form.</a:t>
            </a:r>
          </a:p>
          <a:p>
            <a:endParaRPr lang="en-US" dirty="0" smtClean="0"/>
          </a:p>
          <a:p>
            <a:r>
              <a:rPr lang="en-US" dirty="0" smtClean="0"/>
              <a:t>Door prize!! 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Cindy\AppData\Local\Microsoft\Windows\Temporary Internet Files\Content.IE5\GOBGF8Y6\MM90028285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200400"/>
            <a:ext cx="3124200" cy="3246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sum it all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engage readers</a:t>
            </a:r>
          </a:p>
          <a:p>
            <a:r>
              <a:rPr lang="en-US" dirty="0" smtClean="0"/>
              <a:t>Active reading</a:t>
            </a:r>
          </a:p>
          <a:p>
            <a:r>
              <a:rPr lang="en-US" dirty="0" smtClean="0"/>
              <a:t>Explicit instruction</a:t>
            </a:r>
          </a:p>
          <a:p>
            <a:endParaRPr lang="en-US" dirty="0" smtClean="0"/>
          </a:p>
          <a:p>
            <a:r>
              <a:rPr lang="en-US" dirty="0" smtClean="0"/>
              <a:t>Additional comments?</a:t>
            </a:r>
          </a:p>
          <a:p>
            <a:r>
              <a:rPr lang="en-US" dirty="0" smtClean="0"/>
              <a:t>For your exit ticket, please write down how you will incorporate today’s activity in your classroom.</a:t>
            </a:r>
          </a:p>
          <a:p>
            <a:r>
              <a:rPr lang="en-US" dirty="0" smtClean="0"/>
              <a:t>I will check in with you next week to see how it went!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Before you go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Please stack the evaluations in the center of the table.</a:t>
            </a:r>
          </a:p>
          <a:p>
            <a:endParaRPr lang="en-US" dirty="0" smtClean="0"/>
          </a:p>
          <a:p>
            <a:r>
              <a:rPr lang="en-US" dirty="0" smtClean="0"/>
              <a:t>I need these evaluations to receive credit for my course.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You can hand your exit ticket to me as you leave</a:t>
            </a:r>
          </a:p>
          <a:p>
            <a:endParaRPr lang="en-US" dirty="0" smtClean="0"/>
          </a:p>
          <a:p>
            <a:r>
              <a:rPr lang="en-US" dirty="0" smtClean="0"/>
              <a:t>Thank you for spending your afternoon with me!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engage readers?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9413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Provide strategy instruction to help readers make sense of what they are reading</a:t>
            </a:r>
          </a:p>
          <a:p>
            <a:pPr lvl="1"/>
            <a:r>
              <a:rPr lang="en-US" dirty="0" smtClean="0"/>
              <a:t>Don’t assume students know how to approach difficult texts</a:t>
            </a:r>
          </a:p>
          <a:p>
            <a:r>
              <a:rPr lang="en-US" dirty="0" smtClean="0"/>
              <a:t>Incorporate tools that allow students to interact with the text</a:t>
            </a:r>
          </a:p>
          <a:p>
            <a:pPr lvl="1"/>
            <a:r>
              <a:rPr lang="en-US" dirty="0" smtClean="0"/>
              <a:t>Show students how to talk to the text</a:t>
            </a:r>
          </a:p>
          <a:p>
            <a:r>
              <a:rPr lang="en-US" dirty="0" smtClean="0"/>
              <a:t>Use explicit instruction </a:t>
            </a:r>
          </a:p>
          <a:p>
            <a:pPr lvl="1"/>
            <a:r>
              <a:rPr lang="en-US" dirty="0" smtClean="0"/>
              <a:t>Make invisible thought process visible for students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667000"/>
          </a:xfrm>
        </p:spPr>
        <p:txBody>
          <a:bodyPr/>
          <a:lstStyle/>
          <a:p>
            <a:r>
              <a:rPr lang="en-US" dirty="0" smtClean="0"/>
              <a:t>First step in building meta-cognitive strategies.</a:t>
            </a:r>
          </a:p>
          <a:p>
            <a:r>
              <a:rPr lang="en-US" dirty="0" smtClean="0"/>
              <a:t>Help students</a:t>
            </a:r>
          </a:p>
          <a:p>
            <a:pPr lvl="1"/>
            <a:r>
              <a:rPr lang="en-US" dirty="0" smtClean="0"/>
              <a:t>understand they are creating meaning when they read </a:t>
            </a:r>
          </a:p>
          <a:p>
            <a:pPr lvl="1"/>
            <a:r>
              <a:rPr lang="en-US" dirty="0" smtClean="0"/>
              <a:t>use strategies to gain meaning from texts  </a:t>
            </a:r>
          </a:p>
          <a:p>
            <a:pPr lvl="1"/>
            <a:r>
              <a:rPr lang="en-US" dirty="0" smtClean="0"/>
              <a:t>recognize strategic readers use multiple strategies.</a:t>
            </a:r>
          </a:p>
          <a:p>
            <a:pPr lvl="1"/>
            <a:endParaRPr lang="en-US" dirty="0"/>
          </a:p>
        </p:txBody>
      </p:sp>
      <p:pic>
        <p:nvPicPr>
          <p:cNvPr id="4" name="Picture 3" descr="readingreadines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762000"/>
            <a:ext cx="2667000" cy="263588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passage labeled hand-out 1.</a:t>
            </a:r>
          </a:p>
          <a:p>
            <a:r>
              <a:rPr lang="en-US" dirty="0" smtClean="0"/>
              <a:t>As you read, use two different highlighters.</a:t>
            </a:r>
          </a:p>
          <a:p>
            <a:r>
              <a:rPr lang="en-US" dirty="0" smtClean="0"/>
              <a:t>Choose one color to highlight what you understand in the passage.</a:t>
            </a:r>
          </a:p>
          <a:p>
            <a:r>
              <a:rPr lang="en-US" dirty="0" smtClean="0"/>
              <a:t>Choose a different color to highlight what you don’t understand in the passage.  </a:t>
            </a:r>
          </a:p>
          <a:p>
            <a:r>
              <a:rPr lang="en-US" dirty="0" smtClean="0"/>
              <a:t>Make notes on the passage to explain your thinking.</a:t>
            </a:r>
          </a:p>
          <a:p>
            <a:r>
              <a:rPr lang="en-US" dirty="0" smtClean="0"/>
              <a:t>You will share your thinking in a few minutes.</a:t>
            </a:r>
          </a:p>
        </p:txBody>
      </p:sp>
      <p:pic>
        <p:nvPicPr>
          <p:cNvPr id="4" name="Picture 3" descr="Pedagogy_of_the_oppress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97950">
            <a:off x="7043474" y="844080"/>
            <a:ext cx="1536085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Think-Pair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Take a moment to think about what you did to gain meaning from this text.</a:t>
            </a:r>
          </a:p>
          <a:p>
            <a:r>
              <a:rPr lang="en-US" sz="3200" dirty="0" smtClean="0"/>
              <a:t>Turn to a partner and each take a turn talking about your thinking.</a:t>
            </a:r>
          </a:p>
          <a:p>
            <a:r>
              <a:rPr lang="en-US" sz="3200" dirty="0" smtClean="0"/>
              <a:t>Partner groups will share in a few minutes.  </a:t>
            </a:r>
            <a:endParaRPr lang="en-US" sz="3200" dirty="0"/>
          </a:p>
        </p:txBody>
      </p:sp>
      <p:pic>
        <p:nvPicPr>
          <p:cNvPr id="4" name="Picture 3" descr="think_pair_sh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304800"/>
            <a:ext cx="2590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2212848" cy="1582621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Good Readers Use Strategies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04800" y="1752600"/>
            <a:ext cx="3352800" cy="36576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Background knowledge</a:t>
            </a:r>
          </a:p>
          <a:p>
            <a:r>
              <a:rPr lang="en-US" sz="2200" dirty="0" smtClean="0"/>
              <a:t>Questioning</a:t>
            </a:r>
          </a:p>
          <a:p>
            <a:r>
              <a:rPr lang="en-US" sz="2200" dirty="0" smtClean="0"/>
              <a:t>Inference</a:t>
            </a:r>
          </a:p>
          <a:p>
            <a:r>
              <a:rPr lang="en-US" sz="2200" dirty="0" smtClean="0"/>
              <a:t>Determining importance</a:t>
            </a:r>
          </a:p>
          <a:p>
            <a:r>
              <a:rPr lang="en-US" sz="2200" dirty="0" smtClean="0"/>
              <a:t>Create mental images</a:t>
            </a:r>
          </a:p>
          <a:p>
            <a:r>
              <a:rPr lang="en-US" sz="2200" dirty="0" smtClean="0"/>
              <a:t>Fix Up Strategies</a:t>
            </a:r>
          </a:p>
          <a:p>
            <a:r>
              <a:rPr lang="en-US" sz="2200" dirty="0" smtClean="0"/>
              <a:t>Synthesizing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Placeholder 4" descr="synthesiz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481" b="16481"/>
          <a:stretch>
            <a:fillRect/>
          </a:stretch>
        </p:blipFill>
        <p:spPr>
          <a:xfrm rot="420000">
            <a:off x="3430047" y="1199444"/>
            <a:ext cx="5217268" cy="4087826"/>
          </a:xfrm>
        </p:spPr>
      </p:pic>
      <p:sp>
        <p:nvSpPr>
          <p:cNvPr id="6" name="Rectangle 5"/>
          <p:cNvSpPr/>
          <p:nvPr/>
        </p:nvSpPr>
        <p:spPr>
          <a:xfrm>
            <a:off x="762000" y="5486400"/>
            <a:ext cx="563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From http://choiceliteracy.com/articles-detial-view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Active Reading?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35480"/>
            <a:ext cx="4724400" cy="4389120"/>
          </a:xfrm>
        </p:spPr>
        <p:txBody>
          <a:bodyPr/>
          <a:lstStyle/>
          <a:p>
            <a:r>
              <a:rPr lang="en-US" dirty="0" smtClean="0"/>
              <a:t>reading with a purpose </a:t>
            </a:r>
          </a:p>
          <a:p>
            <a:r>
              <a:rPr lang="en-US" dirty="0" smtClean="0"/>
              <a:t>looking for information </a:t>
            </a:r>
            <a:endParaRPr lang="en-US" dirty="0" smtClean="0"/>
          </a:p>
          <a:p>
            <a:r>
              <a:rPr lang="en-US" dirty="0" smtClean="0"/>
              <a:t>relating </a:t>
            </a:r>
            <a:r>
              <a:rPr lang="en-US" dirty="0" smtClean="0"/>
              <a:t>new knowledge to old knowledge</a:t>
            </a:r>
          </a:p>
          <a:p>
            <a:r>
              <a:rPr lang="en-US" dirty="0" smtClean="0"/>
              <a:t>Finding patterns </a:t>
            </a:r>
            <a:r>
              <a:rPr lang="en-US" dirty="0" smtClean="0"/>
              <a:t>and connections</a:t>
            </a:r>
          </a:p>
          <a:p>
            <a:r>
              <a:rPr lang="en-US" dirty="0" smtClean="0"/>
              <a:t>asking </a:t>
            </a:r>
            <a:r>
              <a:rPr lang="en-US" dirty="0" smtClean="0"/>
              <a:t>questions about the text.</a:t>
            </a:r>
            <a:endParaRPr lang="en-US" dirty="0"/>
          </a:p>
        </p:txBody>
      </p:sp>
      <p:pic>
        <p:nvPicPr>
          <p:cNvPr id="9" name="Picture 8" descr="baby r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2286000"/>
            <a:ext cx="3276600" cy="28415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the poem labeled hand-out 2 with a partner.</a:t>
            </a:r>
          </a:p>
          <a:p>
            <a:r>
              <a:rPr lang="en-US" dirty="0" smtClean="0"/>
              <a:t>As you read, use the post-it notes to write at least one question you have about the poem.</a:t>
            </a:r>
          </a:p>
          <a:p>
            <a:r>
              <a:rPr lang="en-US" dirty="0" smtClean="0"/>
              <a:t>Read the poem again.  This time use the post-it notes to record any connections you have to the poem.</a:t>
            </a:r>
          </a:p>
          <a:p>
            <a:pPr lvl="1"/>
            <a:r>
              <a:rPr lang="en-US" dirty="0" smtClean="0"/>
              <a:t>Connections include:</a:t>
            </a:r>
          </a:p>
          <a:p>
            <a:pPr lvl="2"/>
            <a:r>
              <a:rPr lang="en-US" dirty="0" smtClean="0"/>
              <a:t>This reminds me of . . . </a:t>
            </a:r>
          </a:p>
          <a:p>
            <a:pPr lvl="2"/>
            <a:r>
              <a:rPr lang="en-US" dirty="0" smtClean="0"/>
              <a:t>This is similar to . . . </a:t>
            </a:r>
          </a:p>
          <a:p>
            <a:pPr lvl="2"/>
            <a:r>
              <a:rPr lang="en-US" dirty="0" smtClean="0"/>
              <a:t>That makes me think of . . 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Connecting helps activate background knowledge</a:t>
            </a:r>
          </a:p>
          <a:p>
            <a:r>
              <a:rPr lang="en-US" dirty="0" smtClean="0"/>
              <a:t>Questioning allows readers to interact with the texts</a:t>
            </a:r>
          </a:p>
          <a:p>
            <a:r>
              <a:rPr lang="en-US" dirty="0" smtClean="0"/>
              <a:t>Novice readers need to understand that meaning is constructed</a:t>
            </a:r>
          </a:p>
          <a:p>
            <a:r>
              <a:rPr lang="en-US" dirty="0" smtClean="0"/>
              <a:t>Allowing students to make connections and ask questions requires students to actively participate while reading</a:t>
            </a:r>
          </a:p>
          <a:p>
            <a:r>
              <a:rPr lang="en-US" dirty="0" smtClean="0"/>
              <a:t>Only through active participation will students eventually develop meta-cognitive strategies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321</TotalTime>
  <Words>712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Reviving the  Zombie Reader</vt:lpstr>
      <vt:lpstr>How do we engage readers?</vt:lpstr>
      <vt:lpstr>Purpose</vt:lpstr>
      <vt:lpstr>Activity</vt:lpstr>
      <vt:lpstr>Think-Pair Share</vt:lpstr>
      <vt:lpstr>Good Readers Use Strategies</vt:lpstr>
      <vt:lpstr>What is Active Reading?</vt:lpstr>
      <vt:lpstr>Activity</vt:lpstr>
      <vt:lpstr>Active Reading</vt:lpstr>
      <vt:lpstr>What is Explicit Instruction?</vt:lpstr>
      <vt:lpstr>Activity</vt:lpstr>
      <vt:lpstr>Information about Sonny</vt:lpstr>
      <vt:lpstr>Lost Dog</vt:lpstr>
      <vt:lpstr>Questions?</vt:lpstr>
      <vt:lpstr>Let’s sum it all up</vt:lpstr>
      <vt:lpstr>Before you go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Reviving the Zombie Reader</dc:title>
  <dc:creator>Cindy</dc:creator>
  <cp:lastModifiedBy>Cindy</cp:lastModifiedBy>
  <cp:revision>33</cp:revision>
  <dcterms:created xsi:type="dcterms:W3CDTF">2013-10-13T17:18:00Z</dcterms:created>
  <dcterms:modified xsi:type="dcterms:W3CDTF">2013-10-14T03:47:42Z</dcterms:modified>
</cp:coreProperties>
</file>